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3"/>
  </p:handoutMasterIdLst>
  <p:sldIdLst>
    <p:sldId id="256" r:id="rId2"/>
    <p:sldId id="257" r:id="rId3"/>
    <p:sldId id="258" r:id="rId4"/>
    <p:sldId id="260" r:id="rId5"/>
    <p:sldId id="262" r:id="rId6"/>
    <p:sldId id="264" r:id="rId7"/>
    <p:sldId id="265" r:id="rId8"/>
    <p:sldId id="266" r:id="rId9"/>
    <p:sldId id="267" r:id="rId10"/>
    <p:sldId id="261" r:id="rId11"/>
    <p:sldId id="259" r:id="rId12"/>
    <p:sldId id="268" r:id="rId13"/>
    <p:sldId id="269" r:id="rId14"/>
    <p:sldId id="270" r:id="rId15"/>
    <p:sldId id="271" r:id="rId16"/>
    <p:sldId id="272" r:id="rId17"/>
    <p:sldId id="273" r:id="rId18"/>
    <p:sldId id="276" r:id="rId19"/>
    <p:sldId id="278" r:id="rId20"/>
    <p:sldId id="277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74" r:id="rId31"/>
    <p:sldId id="275" r:id="rId32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583" autoAdjust="0"/>
    <p:restoredTop sz="94643" autoAdjust="0"/>
  </p:normalViewPr>
  <p:slideViewPr>
    <p:cSldViewPr>
      <p:cViewPr varScale="1">
        <p:scale>
          <a:sx n="97" d="100"/>
          <a:sy n="97" d="100"/>
        </p:scale>
        <p:origin x="-122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18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558F4E-69E9-4217-B4A9-54DBC3FA5D4A}" type="datetimeFigureOut">
              <a:rPr lang="en-US" smtClean="0"/>
              <a:pPr/>
              <a:t>11/16/2008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F2158D-4A3F-4B82-A9F2-72133289D0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11/16/2008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11/16/2008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11/16/2008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11/16/2008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11/16/2008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11/16/2008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11/16/2008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11/16/2008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11/16/2008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11/16/2008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11/16/2008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11/16/2008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t&amp;source=web&amp;ct=res&amp;cd=1&amp;url=http://www.eee.bham.ac.uk/spannm/Teaching%20docs/Computer%20Vision%20Course/Image%20Segmentation.ppt&amp;ei=l2kaSdaLIp_geMP36akO&amp;usg=AFQjCNG2VvxpaFCycsIJCdAOvDOJDCbQ-Q&amp;sig2=6OLmWF8" TargetMode="External"/><Relationship Id="rId2" Type="http://schemas.openxmlformats.org/officeDocument/2006/relationships/hyperlink" Target="http://www.google.com/url?sa=t&amp;source=web&amp;ct=res&amp;cd=1&amp;url=http://www.mathworks.com/matlabcentral/files/10956/EMSeg.m&amp;ei=rCgbSaymIojker7r3a4O&amp;usg=AFQjCNEYHRwks69-gav9V1h6ySSnhUA6kA&amp;sig2=5irUmDJFn9kMcQd-dxPZ2w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google.com/url?sa=t&amp;source=web&amp;ct=res&amp;cd=1&amp;url=http://www.umiacs.umd.edu/~shaohua/enee698a_f03/em.ppt&amp;ei=bGoaSbefHqSueq2eqKEO&amp;usg=AFQjCNF6wzV85MljCPLyDDVumUgGH0xnHQ&amp;sig2=gx-7G8mx4_1eCBG6H-2-S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Image segmentation using </a:t>
            </a:r>
            <a:br>
              <a:rPr lang="en-US" dirty="0" smtClean="0"/>
            </a:br>
            <a:r>
              <a:rPr lang="en-US" dirty="0" smtClean="0"/>
              <a:t>expectation maximization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124200"/>
            <a:ext cx="8458200" cy="1676400"/>
          </a:xfrm>
        </p:spPr>
        <p:txBody>
          <a:bodyPr>
            <a:normAutofit/>
          </a:bodyPr>
          <a:lstStyle/>
          <a:p>
            <a:r>
              <a:rPr lang="en-US" dirty="0" err="1" smtClean="0"/>
              <a:t>Cis</a:t>
            </a:r>
            <a:r>
              <a:rPr lang="en-US" dirty="0" smtClean="0"/>
              <a:t> 9590</a:t>
            </a:r>
          </a:p>
          <a:p>
            <a:r>
              <a:rPr lang="en-US" dirty="0" smtClean="0"/>
              <a:t>By: Tony Vu</a:t>
            </a:r>
          </a:p>
          <a:p>
            <a:r>
              <a:rPr lang="en-US" sz="1200" dirty="0" smtClean="0"/>
              <a:t>Adapted from slides from: Dr. Mike Spann, Yang Ran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Em</a:t>
            </a:r>
            <a:r>
              <a:rPr lang="en-US" dirty="0" smtClean="0"/>
              <a:t> concepts (intuition?)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ea typeface="宋体" pitchFamily="2" charset="-122"/>
              </a:rPr>
              <a:t>Each of the step is easy assuming the other is solved</a:t>
            </a:r>
          </a:p>
          <a:p>
            <a:pPr lvl="1"/>
            <a:r>
              <a:rPr lang="en-US" altLang="zh-CN" dirty="0" smtClean="0">
                <a:ea typeface="宋体" pitchFamily="2" charset="-122"/>
              </a:rPr>
              <a:t>If we knew from which segment each pixel originated, we can easily estimate </a:t>
            </a:r>
            <a:r>
              <a:rPr lang="el-GR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Θ</a:t>
            </a:r>
            <a:r>
              <a:rPr lang="en-US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</a:p>
          <a:p>
            <a:pPr lvl="1"/>
            <a:r>
              <a:rPr lang="en-US" altLang="zh-CN" dirty="0" smtClean="0">
                <a:ea typeface="宋体" pitchFamily="2" charset="-122"/>
              </a:rPr>
              <a:t>If we knew </a:t>
            </a:r>
            <a:r>
              <a:rPr lang="el-GR" altLang="zh-CN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Θ</a:t>
            </a:r>
            <a:r>
              <a:rPr lang="en-US" altLang="zh-CN" dirty="0" smtClean="0">
                <a:ea typeface="宋体" pitchFamily="2" charset="-122"/>
                <a:cs typeface="Times New Roman" pitchFamily="18" charset="0"/>
              </a:rPr>
              <a:t>, we can determine which segment that most likely produced each pixel.</a:t>
            </a:r>
            <a:endParaRPr lang="en-US" altLang="zh-CN" dirty="0" smtClean="0">
              <a:ea typeface="宋体" pitchFamily="2" charset="-122"/>
            </a:endParaRPr>
          </a:p>
          <a:p>
            <a:r>
              <a:rPr lang="en-US" altLang="zh-CN" dirty="0" smtClean="0">
                <a:ea typeface="宋体" pitchFamily="2" charset="-122"/>
              </a:rPr>
              <a:t>The problem is that we know neither.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 Concepts (Missing Data Problem)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Missing Data</a:t>
            </a:r>
            <a:r>
              <a:rPr lang="en-US" dirty="0" smtClean="0"/>
              <a:t>?...Variables may be introduced into the problem where the value is unknown</a:t>
            </a:r>
          </a:p>
          <a:p>
            <a:r>
              <a:rPr lang="en-US" b="1" dirty="0" smtClean="0"/>
              <a:t>Unknown</a:t>
            </a:r>
            <a:r>
              <a:rPr lang="en-US" dirty="0" smtClean="0"/>
              <a:t>?...There are many different sources of a certain pixel value, the missing data is the source from which the pixel came.</a:t>
            </a:r>
          </a:p>
          <a:p>
            <a:r>
              <a:rPr lang="en-US" b="1" dirty="0" smtClean="0"/>
              <a:t>Why</a:t>
            </a:r>
            <a:r>
              <a:rPr lang="en-US" dirty="0" smtClean="0"/>
              <a:t>?...In some cases, a problem can be made simpler by introducing a hidden variable.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 concepts (incomplete data)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075238"/>
          </a:xfrm>
        </p:spPr>
        <p:txBody>
          <a:bodyPr>
            <a:noAutofit/>
          </a:bodyPr>
          <a:lstStyle/>
          <a:p>
            <a:pPr eaLnBrk="1" hangingPunct="1"/>
            <a:r>
              <a:rPr lang="en-GB" sz="2800" dirty="0" smtClean="0"/>
              <a:t>The </a:t>
            </a:r>
            <a:r>
              <a:rPr lang="en-GB" sz="2800" i="1" dirty="0" smtClean="0"/>
              <a:t>incomplete</a:t>
            </a:r>
            <a:r>
              <a:rPr lang="en-GB" sz="2800" dirty="0" smtClean="0"/>
              <a:t> data are just the measured pixel feature vectors</a:t>
            </a:r>
          </a:p>
          <a:p>
            <a:pPr lvl="1" eaLnBrk="1" hangingPunct="1"/>
            <a:r>
              <a:rPr lang="en-GB" sz="2400" dirty="0" smtClean="0"/>
              <a:t>We can define a probability distribution of the incomplete data  as </a:t>
            </a:r>
          </a:p>
          <a:p>
            <a:pPr eaLnBrk="1" hangingPunct="1"/>
            <a:r>
              <a:rPr lang="en-GB" sz="2800" dirty="0" smtClean="0"/>
              <a:t>The </a:t>
            </a:r>
            <a:r>
              <a:rPr lang="en-GB" sz="2800" i="1" dirty="0" smtClean="0"/>
              <a:t>complete</a:t>
            </a:r>
            <a:r>
              <a:rPr lang="en-GB" sz="2800" dirty="0" smtClean="0"/>
              <a:t> data are the measured feature vectors </a:t>
            </a:r>
            <a:r>
              <a:rPr lang="en-GB" sz="2800" i="1" dirty="0" smtClean="0"/>
              <a:t>plus</a:t>
            </a:r>
            <a:r>
              <a:rPr lang="en-GB" sz="2800" dirty="0" smtClean="0"/>
              <a:t> a mapping function        which indicates the </a:t>
            </a:r>
            <a:r>
              <a:rPr lang="en-GB" sz="2800" dirty="0" err="1" smtClean="0"/>
              <a:t>labeling</a:t>
            </a:r>
            <a:r>
              <a:rPr lang="en-GB" sz="2800" dirty="0" smtClean="0"/>
              <a:t> </a:t>
            </a:r>
            <a:r>
              <a:rPr lang="en-GB" sz="2800" dirty="0" smtClean="0"/>
              <a:t>of each pixel</a:t>
            </a:r>
          </a:p>
          <a:p>
            <a:pPr lvl="1" eaLnBrk="1" hangingPunct="1"/>
            <a:r>
              <a:rPr lang="en-GB" sz="2400" dirty="0" smtClean="0"/>
              <a:t>Given the complete data (pixels plus labels) we can easily work out estimates of the parameters </a:t>
            </a:r>
          </a:p>
          <a:p>
            <a:pPr lvl="1" eaLnBrk="1" hangingPunct="1"/>
            <a:r>
              <a:rPr lang="en-GB" sz="2400" dirty="0" smtClean="0"/>
              <a:t>But from the incomplete data no closed form solution exists   </a:t>
            </a:r>
          </a:p>
          <a:p>
            <a:pPr lvl="1" eaLnBrk="1" hangingPunct="1">
              <a:buFont typeface="Wingdings 2" pitchFamily="18" charset="2"/>
              <a:buNone/>
            </a:pPr>
            <a:r>
              <a:rPr lang="en-GB" dirty="0" smtClean="0"/>
              <a:t> </a:t>
            </a:r>
            <a:endParaRPr lang="en-US" dirty="0" smtClean="0"/>
          </a:p>
        </p:txBody>
      </p:sp>
      <p:graphicFrame>
        <p:nvGraphicFramePr>
          <p:cNvPr id="8195" name="Object 2"/>
          <p:cNvGraphicFramePr>
            <a:graphicFrameLocks noChangeAspect="1"/>
          </p:cNvGraphicFramePr>
          <p:nvPr/>
        </p:nvGraphicFramePr>
        <p:xfrm>
          <a:off x="2362200" y="2895600"/>
          <a:ext cx="1927225" cy="412750"/>
        </p:xfrm>
        <a:graphic>
          <a:graphicData uri="http://schemas.openxmlformats.org/presentationml/2006/ole">
            <p:oleObj spid="_x0000_s8195" name="Equation" r:id="rId3" imgW="1066680" imgH="228600" progId="Equation.3">
              <p:embed/>
            </p:oleObj>
          </a:graphicData>
        </a:graphic>
      </p:graphicFrame>
      <p:graphicFrame>
        <p:nvGraphicFramePr>
          <p:cNvPr id="8196" name="Object 5"/>
          <p:cNvGraphicFramePr>
            <a:graphicFrameLocks noChangeAspect="1"/>
          </p:cNvGraphicFramePr>
          <p:nvPr/>
        </p:nvGraphicFramePr>
        <p:xfrm>
          <a:off x="6096000" y="5029200"/>
          <a:ext cx="1371600" cy="465137"/>
        </p:xfrm>
        <a:graphic>
          <a:graphicData uri="http://schemas.openxmlformats.org/presentationml/2006/ole">
            <p:oleObj spid="_x0000_s8196" name="Equation" r:id="rId4" imgW="672840" imgH="228600" progId="Equation.3">
              <p:embed/>
            </p:oleObj>
          </a:graphicData>
        </a:graphic>
      </p:graphicFrame>
      <p:graphicFrame>
        <p:nvGraphicFramePr>
          <p:cNvPr id="8197" name="Object 3"/>
          <p:cNvGraphicFramePr>
            <a:graphicFrameLocks noChangeAspect="1"/>
          </p:cNvGraphicFramePr>
          <p:nvPr/>
        </p:nvGraphicFramePr>
        <p:xfrm>
          <a:off x="4343400" y="3810000"/>
          <a:ext cx="788987" cy="374650"/>
        </p:xfrm>
        <a:graphic>
          <a:graphicData uri="http://schemas.openxmlformats.org/presentationml/2006/ole">
            <p:oleObj spid="_x0000_s8197" name="Equation" r:id="rId5" imgW="29196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 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3322638"/>
          </a:xfrm>
        </p:spPr>
        <p:txBody>
          <a:bodyPr/>
          <a:lstStyle/>
          <a:p>
            <a:r>
              <a:rPr lang="en-US" dirty="0" smtClean="0"/>
              <a:t>Before we get to the 2-step process of the EM algorithms, we must find a starting point.</a:t>
            </a:r>
          </a:p>
          <a:p>
            <a:r>
              <a:rPr lang="en-US" dirty="0" smtClean="0"/>
              <a:t>Initialization: We estimate some initial values for </a:t>
            </a:r>
          </a:p>
          <a:p>
            <a:pPr lvl="1"/>
            <a:r>
              <a:rPr lang="en-US" dirty="0" smtClean="0"/>
              <a:t>These value can be a guess or information from prior knowledge</a:t>
            </a:r>
            <a:endParaRPr lang="en-US" dirty="0"/>
          </a:p>
        </p:txBody>
      </p:sp>
      <p:graphicFrame>
        <p:nvGraphicFramePr>
          <p:cNvPr id="9218" name="Object 5"/>
          <p:cNvGraphicFramePr>
            <a:graphicFrameLocks noChangeAspect="1"/>
          </p:cNvGraphicFramePr>
          <p:nvPr/>
        </p:nvGraphicFramePr>
        <p:xfrm>
          <a:off x="1295400" y="3200400"/>
          <a:ext cx="1041400" cy="450850"/>
        </p:xfrm>
        <a:graphic>
          <a:graphicData uri="http://schemas.openxmlformats.org/presentationml/2006/ole">
            <p:oleObj spid="_x0000_s9218" name="Equation" r:id="rId3" imgW="67284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 Implementation (E-step)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922838"/>
          </a:xfrm>
        </p:spPr>
        <p:txBody>
          <a:bodyPr>
            <a:normAutofit fontScale="85000" lnSpcReduction="20000"/>
          </a:bodyPr>
          <a:lstStyle/>
          <a:p>
            <a:r>
              <a:rPr lang="en-GB" sz="3300" dirty="0" smtClean="0"/>
              <a:t>Obtain an estimate of the labels based on the current parameter estimates.</a:t>
            </a:r>
          </a:p>
          <a:p>
            <a:r>
              <a:rPr lang="en-GB" sz="3300" dirty="0" smtClean="0"/>
              <a:t>Define a </a:t>
            </a:r>
            <a:r>
              <a:rPr lang="en-GB" sz="3300" i="1" dirty="0" smtClean="0"/>
              <a:t>posterior probability                    </a:t>
            </a:r>
            <a:r>
              <a:rPr lang="en-GB" sz="3300" dirty="0" smtClean="0"/>
              <a:t>as the probability that pixel </a:t>
            </a:r>
            <a:r>
              <a:rPr lang="en-GB" sz="3300" i="1" dirty="0" smtClean="0"/>
              <a:t>j</a:t>
            </a:r>
            <a:r>
              <a:rPr lang="en-GB" sz="3300" dirty="0" smtClean="0"/>
              <a:t> belongs to region </a:t>
            </a:r>
            <a:r>
              <a:rPr lang="en-GB" sz="3300" i="1" dirty="0" smtClean="0"/>
              <a:t>l</a:t>
            </a:r>
            <a:r>
              <a:rPr lang="en-GB" sz="3300" dirty="0" smtClean="0"/>
              <a:t> given the value of the feature vector</a:t>
            </a:r>
          </a:p>
          <a:p>
            <a:r>
              <a:rPr lang="en-GB" sz="3300" dirty="0" smtClean="0"/>
              <a:t>Using Bayes rule we can write the following equation</a:t>
            </a:r>
          </a:p>
          <a:p>
            <a:pPr>
              <a:buNone/>
            </a:pPr>
            <a:endParaRPr lang="en-GB" sz="3300" dirty="0" smtClean="0"/>
          </a:p>
          <a:p>
            <a:pPr>
              <a:buNone/>
            </a:pPr>
            <a:endParaRPr lang="en-GB" sz="3300" dirty="0" smtClean="0"/>
          </a:p>
          <a:p>
            <a:pPr>
              <a:buNone/>
            </a:pPr>
            <a:endParaRPr lang="en-GB" sz="3300" dirty="0" smtClean="0"/>
          </a:p>
          <a:p>
            <a:r>
              <a:rPr lang="en-GB" sz="3300" dirty="0" smtClean="0"/>
              <a:t>This actually is the E-step of our EM algorithm as allows us to assign probabilities to each label at each pixel  </a:t>
            </a:r>
            <a:endParaRPr lang="en-US" sz="3300" dirty="0" smtClean="0"/>
          </a:p>
          <a:p>
            <a:endParaRPr lang="en-US" dirty="0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5181600" y="2286000"/>
          <a:ext cx="1382712" cy="442912"/>
        </p:xfrm>
        <a:graphic>
          <a:graphicData uri="http://schemas.openxmlformats.org/presentationml/2006/ole">
            <p:oleObj spid="_x0000_s10242" name="Equation" r:id="rId3" imgW="698400" imgH="241200" progId="Equation.3">
              <p:embed/>
            </p:oleObj>
          </a:graphicData>
        </a:graphic>
      </p:graphicFrame>
      <p:graphicFrame>
        <p:nvGraphicFramePr>
          <p:cNvPr id="10243" name="Object 4"/>
          <p:cNvGraphicFramePr>
            <a:graphicFrameLocks noChangeAspect="1"/>
          </p:cNvGraphicFramePr>
          <p:nvPr/>
        </p:nvGraphicFramePr>
        <p:xfrm>
          <a:off x="4724400" y="2971800"/>
          <a:ext cx="350837" cy="442912"/>
        </p:xfrm>
        <a:graphic>
          <a:graphicData uri="http://schemas.openxmlformats.org/presentationml/2006/ole">
            <p:oleObj spid="_x0000_s10243" name="Equation" r:id="rId4" imgW="177480" imgH="241200" progId="Equation.3">
              <p:embed/>
            </p:oleObj>
          </a:graphicData>
        </a:graphic>
      </p:graphicFrame>
      <p:graphicFrame>
        <p:nvGraphicFramePr>
          <p:cNvPr id="10244" name="Object 5"/>
          <p:cNvGraphicFramePr>
            <a:graphicFrameLocks noChangeAspect="1"/>
          </p:cNvGraphicFramePr>
          <p:nvPr/>
        </p:nvGraphicFramePr>
        <p:xfrm>
          <a:off x="2514600" y="3962400"/>
          <a:ext cx="3462337" cy="917575"/>
        </p:xfrm>
        <a:graphic>
          <a:graphicData uri="http://schemas.openxmlformats.org/presentationml/2006/ole">
            <p:oleObj spid="_x0000_s10244" name="Equation" r:id="rId5" imgW="1917360" imgH="5079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 Implementation (M-step)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04800" y="1524000"/>
            <a:ext cx="8686800" cy="51054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</a:t>
            </a:r>
            <a:r>
              <a:rPr lang="en-GB" sz="3200" dirty="0" smtClean="0">
                <a:solidFill>
                  <a:schemeClr val="tx2"/>
                </a:solidFill>
              </a:rPr>
              <a:t>Maximizing step (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M-step) simply</a:t>
            </a:r>
            <a:r>
              <a:rPr kumimoji="0" lang="en-GB" sz="32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updates the parameter estimates using Maximum</a:t>
            </a:r>
            <a:r>
              <a:rPr kumimoji="0" lang="en-GB" sz="32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Likelihood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estimation.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1143000" y="3657600"/>
          <a:ext cx="2770187" cy="752475"/>
        </p:xfrm>
        <a:graphic>
          <a:graphicData uri="http://schemas.openxmlformats.org/presentationml/2006/ole">
            <p:oleObj spid="_x0000_s11266" name="Equation" r:id="rId3" imgW="1638000" imgH="444240" progId="Equation.3">
              <p:embed/>
            </p:oleObj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5562600" y="3200400"/>
          <a:ext cx="2824162" cy="1509713"/>
        </p:xfrm>
        <a:graphic>
          <a:graphicData uri="http://schemas.openxmlformats.org/presentationml/2006/ole">
            <p:oleObj spid="_x0000_s11267" name="Equation" r:id="rId4" imgW="1663560" imgH="888840" progId="Equation.3">
              <p:embed/>
            </p:oleObj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1219200" y="5029200"/>
          <a:ext cx="5022850" cy="1511300"/>
        </p:xfrm>
        <a:graphic>
          <a:graphicData uri="http://schemas.openxmlformats.org/presentationml/2006/ole">
            <p:oleObj spid="_x0000_s11268" name="Equation" r:id="rId5" imgW="2958840" imgH="888840" progId="Equation.3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66800" y="3352800"/>
            <a:ext cx="2987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Mixing Proportions (weights):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562600" y="2895600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Mean: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143000" y="4724400"/>
            <a:ext cx="1082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Variance: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Take the output from one step and putting it into the other.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We iterate this process until it converges.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 Implementation (2-step process)</a:t>
            </a:r>
            <a:endParaRPr lang="en-US" dirty="0"/>
          </a:p>
        </p:txBody>
      </p:sp>
      <p:sp>
        <p:nvSpPr>
          <p:cNvPr id="8" name="Flowchart: Process 7"/>
          <p:cNvSpPr/>
          <p:nvPr/>
        </p:nvSpPr>
        <p:spPr>
          <a:xfrm>
            <a:off x="4800600" y="2895600"/>
            <a:ext cx="1752600" cy="1143000"/>
          </a:xfrm>
          <a:prstGeom prst="flowChartProcess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M-STEP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Flowchart: Process 6"/>
          <p:cNvSpPr/>
          <p:nvPr/>
        </p:nvSpPr>
        <p:spPr>
          <a:xfrm>
            <a:off x="2590800" y="2895600"/>
            <a:ext cx="1752600" cy="1143000"/>
          </a:xfrm>
          <a:prstGeom prst="flowChartProcess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E-STEP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urved Down Arrow 5"/>
          <p:cNvSpPr/>
          <p:nvPr/>
        </p:nvSpPr>
        <p:spPr>
          <a:xfrm rot="11382343">
            <a:off x="3266694" y="3890289"/>
            <a:ext cx="2300526" cy="83793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urved Down Arrow 8"/>
          <p:cNvSpPr/>
          <p:nvPr/>
        </p:nvSpPr>
        <p:spPr>
          <a:xfrm rot="775036">
            <a:off x="3493549" y="2227732"/>
            <a:ext cx="2300526" cy="83793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 Converges?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can be shown that the incomplete data log-likelihood increases in each iteration.</a:t>
            </a:r>
          </a:p>
          <a:p>
            <a:r>
              <a:rPr lang="en-US" dirty="0" smtClean="0"/>
              <a:t>This means that we are assured that this algorithm converges to a local maximum.</a:t>
            </a:r>
          </a:p>
          <a:p>
            <a:pPr lvl="1"/>
            <a:r>
              <a:rPr lang="en-US" dirty="0" smtClean="0"/>
              <a:t>But this doesn’t necessary mean that it converges to the ‘right’ local maximum.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103663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Results from example at beginning of slides given number of segments equal to 6.</a:t>
            </a:r>
            <a:endParaRPr lang="en-US" dirty="0"/>
          </a:p>
        </p:txBody>
      </p:sp>
      <p:pic>
        <p:nvPicPr>
          <p:cNvPr id="7" name="Content Placeholder 3" descr="result grap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590800"/>
            <a:ext cx="5334000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103663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Results from example at beginning of slides given number of segments equal to 6.</a:t>
            </a:r>
            <a:endParaRPr lang="en-US" dirty="0"/>
          </a:p>
        </p:txBody>
      </p:sp>
      <p:pic>
        <p:nvPicPr>
          <p:cNvPr id="7" name="Content Placeholder 3" descr="result grap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590800"/>
            <a:ext cx="5334000" cy="4000500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rot="10800000" flipV="1">
            <a:off x="4495800" y="4038600"/>
            <a:ext cx="2667000" cy="304800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 flipV="1">
            <a:off x="2895600" y="3200400"/>
            <a:ext cx="4191000" cy="9144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>
            <a:off x="4343400" y="4876800"/>
            <a:ext cx="2743200" cy="228600"/>
          </a:xfrm>
          <a:prstGeom prst="straightConnector1">
            <a:avLst/>
          </a:prstGeom>
          <a:ln w="190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0800000" flipV="1">
            <a:off x="4495800" y="5105400"/>
            <a:ext cx="2590800" cy="838200"/>
          </a:xfrm>
          <a:prstGeom prst="straightConnector1">
            <a:avLst/>
          </a:prstGeom>
          <a:ln w="190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 flipV="1">
            <a:off x="3810000" y="5105400"/>
            <a:ext cx="3276600" cy="381000"/>
          </a:xfrm>
          <a:prstGeom prst="straightConnector1">
            <a:avLst/>
          </a:prstGeom>
          <a:ln w="190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086600" y="3048000"/>
            <a:ext cx="1905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Red –  Sum of Gaussians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0070C0"/>
                </a:solidFill>
              </a:rPr>
              <a:t>Blue – Image histogram</a:t>
            </a:r>
          </a:p>
          <a:p>
            <a:endParaRPr lang="en-US" dirty="0" smtClean="0"/>
          </a:p>
          <a:p>
            <a:endParaRPr lang="en-US" b="1" dirty="0" smtClean="0">
              <a:solidFill>
                <a:srgbClr val="92D050"/>
              </a:solidFill>
            </a:endParaRPr>
          </a:p>
          <a:p>
            <a:r>
              <a:rPr lang="en-US" b="1" dirty="0" smtClean="0">
                <a:solidFill>
                  <a:srgbClr val="92D050"/>
                </a:solidFill>
              </a:rPr>
              <a:t>Green – Labels (segments)</a:t>
            </a:r>
            <a:endParaRPr lang="en-US" b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Image segmentation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2789238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Objective</a:t>
            </a:r>
            <a:r>
              <a:rPr lang="en-US" dirty="0" smtClean="0"/>
              <a:t>: Partition a given image into segments by shared (common) features.</a:t>
            </a:r>
          </a:p>
          <a:p>
            <a:r>
              <a:rPr lang="en-US" b="1" dirty="0" smtClean="0"/>
              <a:t>Features</a:t>
            </a:r>
            <a:r>
              <a:rPr lang="en-US" dirty="0" smtClean="0"/>
              <a:t> can be intensity levels, colors, texture,…etc.</a:t>
            </a:r>
          </a:p>
          <a:p>
            <a:r>
              <a:rPr lang="en-US" dirty="0" smtClean="0"/>
              <a:t>Example: input-&gt; (</a:t>
            </a:r>
            <a:r>
              <a:rPr lang="en-US" dirty="0" err="1" smtClean="0"/>
              <a:t>greyscale</a:t>
            </a:r>
            <a:r>
              <a:rPr lang="en-US" dirty="0" smtClean="0"/>
              <a:t> image) output-&gt;Six segments</a:t>
            </a:r>
            <a:endParaRPr lang="en-US" dirty="0"/>
          </a:p>
        </p:txBody>
      </p:sp>
      <p:pic>
        <p:nvPicPr>
          <p:cNvPr id="4" name="Picture 3" descr="ey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4267200"/>
            <a:ext cx="3048000" cy="2438400"/>
          </a:xfrm>
          <a:prstGeom prst="rect">
            <a:avLst/>
          </a:prstGeom>
        </p:spPr>
      </p:pic>
      <p:pic>
        <p:nvPicPr>
          <p:cNvPr id="5" name="Picture 4" descr="output resul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4267200"/>
            <a:ext cx="32512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(tree)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Here’s another example of grey scale images.</a:t>
            </a:r>
          </a:p>
        </p:txBody>
      </p:sp>
      <p:pic>
        <p:nvPicPr>
          <p:cNvPr id="4" name="Picture 3" descr="tre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209800"/>
            <a:ext cx="5791200" cy="4333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</a:t>
            </a:r>
            <a:r>
              <a:rPr lang="en-US" dirty="0" smtClean="0"/>
              <a:t>(tree) </a:t>
            </a:r>
            <a:r>
              <a:rPr lang="en-US" cap="none" dirty="0" smtClean="0"/>
              <a:t>cont</a:t>
            </a:r>
            <a:r>
              <a:rPr lang="en-US" cap="none" dirty="0" smtClean="0"/>
              <a:t>…</a:t>
            </a:r>
            <a:endParaRPr lang="en-US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this case we set the number of labels to 3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tree output graph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3429000"/>
            <a:ext cx="4318000" cy="3238500"/>
          </a:xfrm>
          <a:prstGeom prst="rect">
            <a:avLst/>
          </a:prstGeom>
        </p:spPr>
      </p:pic>
      <p:pic>
        <p:nvPicPr>
          <p:cNvPr id="5" name="Picture 4" descr="tree output mask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2286000"/>
            <a:ext cx="487680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</a:t>
            </a:r>
            <a:r>
              <a:rPr lang="en-US" dirty="0" smtClean="0"/>
              <a:t>(tree) </a:t>
            </a:r>
            <a:r>
              <a:rPr lang="en-US" cap="none" dirty="0" smtClean="0"/>
              <a:t>cont</a:t>
            </a:r>
            <a:r>
              <a:rPr lang="en-US" cap="none" dirty="0" smtClean="0"/>
              <a:t>…</a:t>
            </a:r>
            <a:endParaRPr lang="en-US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this case we set the number of labels to 6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6" name="Picture 5" descr="tree output graph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3429000"/>
            <a:ext cx="4343400" cy="3257550"/>
          </a:xfrm>
          <a:prstGeom prst="rect">
            <a:avLst/>
          </a:prstGeom>
        </p:spPr>
      </p:pic>
      <p:pic>
        <p:nvPicPr>
          <p:cNvPr id="7" name="Picture 6" descr="tree output mask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2286000"/>
            <a:ext cx="487680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</a:t>
            </a:r>
            <a:r>
              <a:rPr lang="en-US" cap="none" dirty="0" smtClean="0"/>
              <a:t>cont…</a:t>
            </a:r>
            <a:endParaRPr lang="en-US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this case we set the number of labels to 10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8" name="Picture 7" descr="tree output graph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3429000"/>
            <a:ext cx="4318000" cy="3238500"/>
          </a:xfrm>
          <a:prstGeom prst="rect">
            <a:avLst/>
          </a:prstGeom>
        </p:spPr>
      </p:pic>
      <p:pic>
        <p:nvPicPr>
          <p:cNvPr id="9" name="Picture 8" descr="tree output mask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0200" y="2286000"/>
            <a:ext cx="482600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(tree) </a:t>
            </a:r>
            <a:r>
              <a:rPr lang="en-US" cap="none" dirty="0" smtClean="0"/>
              <a:t>Thoughts…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 clearly is able to separate this example based on the pixel’s intensity levels.</a:t>
            </a:r>
          </a:p>
          <a:p>
            <a:r>
              <a:rPr lang="en-US" dirty="0" smtClean="0"/>
              <a:t>As K is set higher, we get more detailed segments.</a:t>
            </a:r>
          </a:p>
          <a:p>
            <a:r>
              <a:rPr lang="en-US" dirty="0" smtClean="0"/>
              <a:t>Problem: We are still unable to distinguish the tree from the background.</a:t>
            </a:r>
          </a:p>
          <a:p>
            <a:r>
              <a:rPr lang="en-US" dirty="0" smtClean="0"/>
              <a:t>EM alone doesn’t fair well against images that are detailed and varied.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(Scale)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Here is an example where EM can return a perfect result.</a:t>
            </a:r>
            <a:endParaRPr lang="en-US" dirty="0"/>
          </a:p>
        </p:txBody>
      </p:sp>
      <p:pic>
        <p:nvPicPr>
          <p:cNvPr id="4" name="Picture 3" descr="greyscal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2743200"/>
            <a:ext cx="3124200" cy="32004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(scale) </a:t>
            </a:r>
            <a:r>
              <a:rPr lang="en-US" cap="none" dirty="0" smtClean="0"/>
              <a:t>cont…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1341438"/>
          </a:xfrm>
        </p:spPr>
        <p:txBody>
          <a:bodyPr/>
          <a:lstStyle/>
          <a:p>
            <a:r>
              <a:rPr lang="en-US" dirty="0" smtClean="0"/>
              <a:t>Here k is set to 4 and result is lacking.</a:t>
            </a:r>
            <a:endParaRPr lang="en-US" dirty="0"/>
          </a:p>
        </p:txBody>
      </p:sp>
      <p:pic>
        <p:nvPicPr>
          <p:cNvPr id="5" name="Picture 4" descr="greyscale graph 4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3124200"/>
            <a:ext cx="4800600" cy="3600450"/>
          </a:xfrm>
          <a:prstGeom prst="rect">
            <a:avLst/>
          </a:prstGeom>
        </p:spPr>
      </p:pic>
      <p:pic>
        <p:nvPicPr>
          <p:cNvPr id="7" name="Picture 6" descr="greyscale output 4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2133600"/>
            <a:ext cx="4343400" cy="343431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(scale) </a:t>
            </a:r>
            <a:r>
              <a:rPr lang="en-US" cap="none" dirty="0" smtClean="0"/>
              <a:t>cont…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Here k = 10 and the result is just beautiful..</a:t>
            </a:r>
            <a:endParaRPr lang="en-US" dirty="0"/>
          </a:p>
        </p:txBody>
      </p:sp>
      <p:pic>
        <p:nvPicPr>
          <p:cNvPr id="5" name="Picture 4" descr="greyscale output 10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2800" y="2133600"/>
            <a:ext cx="4368800" cy="3276600"/>
          </a:xfrm>
          <a:prstGeom prst="rect">
            <a:avLst/>
          </a:prstGeom>
        </p:spPr>
      </p:pic>
      <p:pic>
        <p:nvPicPr>
          <p:cNvPr id="6" name="Picture 5" descr="greyscale graph 10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3124200"/>
            <a:ext cx="4826000" cy="36195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(scale) </a:t>
            </a:r>
            <a:r>
              <a:rPr lang="en-US" cap="none" dirty="0" smtClean="0"/>
              <a:t>cont….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Finally…we set k = 14, and we added noise to the results.</a:t>
            </a:r>
            <a:endParaRPr lang="en-US" dirty="0"/>
          </a:p>
        </p:txBody>
      </p:sp>
      <p:pic>
        <p:nvPicPr>
          <p:cNvPr id="4" name="Picture 3" descr="greyscale output 14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2133600"/>
            <a:ext cx="4368800" cy="3276600"/>
          </a:xfrm>
          <a:prstGeom prst="rect">
            <a:avLst/>
          </a:prstGeom>
        </p:spPr>
      </p:pic>
      <p:pic>
        <p:nvPicPr>
          <p:cNvPr id="5" name="Picture 4" descr="greyscale graph 14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3143250"/>
            <a:ext cx="4800600" cy="360045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(scale) </a:t>
            </a:r>
            <a:r>
              <a:rPr lang="en-US" cap="none" dirty="0" smtClean="0"/>
              <a:t>Thoughts…</a:t>
            </a:r>
            <a:endParaRPr lang="en-US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these example, we clearly see the importance of assuming a correct value for k.</a:t>
            </a:r>
          </a:p>
          <a:p>
            <a:r>
              <a:rPr lang="en-US" dirty="0" smtClean="0"/>
              <a:t>Also, since the image contain large solid regions, the EM algorithm did an excellent job at defining those segments (given the right number for k).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Expectation Maximization (</a:t>
            </a:r>
            <a:r>
              <a:rPr lang="en-US" dirty="0" err="1" smtClean="0"/>
              <a:t>em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5151437"/>
          </a:xfrm>
        </p:spPr>
        <p:txBody>
          <a:bodyPr>
            <a:normAutofit/>
          </a:bodyPr>
          <a:lstStyle/>
          <a:p>
            <a:r>
              <a:rPr lang="en-US" dirty="0" smtClean="0"/>
              <a:t>This method is a probabilistic approach towards the image segmentation problem.</a:t>
            </a:r>
          </a:p>
          <a:p>
            <a:r>
              <a:rPr lang="en-US" dirty="0" smtClean="0"/>
              <a:t>EM consist of to main steps:</a:t>
            </a:r>
          </a:p>
          <a:p>
            <a:pPr lvl="1"/>
            <a:r>
              <a:rPr lang="en-US" dirty="0" smtClean="0"/>
              <a:t>Expectation (E-Step)</a:t>
            </a:r>
          </a:p>
          <a:p>
            <a:pPr lvl="1"/>
            <a:r>
              <a:rPr lang="en-US" dirty="0" smtClean="0"/>
              <a:t>Maximizing (M-Step)</a:t>
            </a:r>
          </a:p>
          <a:p>
            <a:r>
              <a:rPr lang="en-US" dirty="0" smtClean="0"/>
              <a:t>This problem is also referred to as a missing data problem.</a:t>
            </a:r>
          </a:p>
          <a:p>
            <a:r>
              <a:rPr lang="en-US" dirty="0" smtClean="0"/>
              <a:t>Other applications include: Brain MRI, motion detection, fitting problems,…etc.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554162"/>
            <a:ext cx="8686800" cy="5075238"/>
          </a:xfrm>
        </p:spPr>
        <p:txBody>
          <a:bodyPr>
            <a:normAutofit/>
          </a:bodyPr>
          <a:lstStyle/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dirty="0" smtClean="0">
                <a:ea typeface="宋体" pitchFamily="2" charset="-122"/>
              </a:rPr>
              <a:t>Although EM method is powerful in many cases, but we still have the following difficulties:</a:t>
            </a:r>
          </a:p>
          <a:p>
            <a:pPr marL="533400" indent="-533400">
              <a:lnSpc>
                <a:spcPct val="90000"/>
              </a:lnSpc>
            </a:pPr>
            <a:r>
              <a:rPr lang="en-US" altLang="zh-CN" dirty="0" smtClean="0">
                <a:ea typeface="宋体" pitchFamily="2" charset="-122"/>
              </a:rPr>
              <a:t>EM is a method of MLE based on the complete data, which assumes that the distribution family is given. But in practice, this assumption is usually inaccessible.</a:t>
            </a:r>
          </a:p>
          <a:p>
            <a:pPr marL="533400" indent="-533400">
              <a:lnSpc>
                <a:spcPct val="90000"/>
              </a:lnSpc>
            </a:pPr>
            <a:r>
              <a:rPr lang="en-US" altLang="zh-CN" dirty="0" smtClean="0">
                <a:ea typeface="宋体" pitchFamily="2" charset="-122"/>
              </a:rPr>
              <a:t>It is difficult to validate the optimal solution of EM method.</a:t>
            </a:r>
          </a:p>
          <a:p>
            <a:pPr marL="533400" indent="-533400">
              <a:lnSpc>
                <a:spcPct val="90000"/>
              </a:lnSpc>
            </a:pPr>
            <a:r>
              <a:rPr lang="en-US" altLang="zh-CN" dirty="0" smtClean="0">
                <a:ea typeface="宋体" pitchFamily="2" charset="-122"/>
              </a:rPr>
              <a:t>Converges </a:t>
            </a:r>
            <a:r>
              <a:rPr lang="en-US" altLang="zh-CN" dirty="0" smtClean="0">
                <a:ea typeface="宋体" pitchFamily="2" charset="-122"/>
              </a:rPr>
              <a:t>to </a:t>
            </a:r>
            <a:r>
              <a:rPr lang="en-US" altLang="zh-CN" dirty="0" smtClean="0">
                <a:ea typeface="宋体" pitchFamily="2" charset="-122"/>
              </a:rPr>
              <a:t>local maxima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only.</a:t>
            </a:r>
            <a:endParaRPr lang="en-US" altLang="zh-CN" dirty="0" smtClean="0">
              <a:ea typeface="宋体" pitchFamily="2" charset="-122"/>
            </a:endParaRPr>
          </a:p>
          <a:p>
            <a:pPr marL="533400" indent="-533400">
              <a:lnSpc>
                <a:spcPct val="90000"/>
              </a:lnSpc>
            </a:pPr>
            <a:r>
              <a:rPr lang="en-US" altLang="zh-CN" dirty="0" smtClean="0">
                <a:ea typeface="宋体" pitchFamily="2" charset="-122"/>
              </a:rPr>
              <a:t>We have to assume values for k.</a:t>
            </a:r>
            <a:endParaRPr lang="en-US" altLang="zh-CN" dirty="0" smtClean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075238"/>
          </a:xfrm>
        </p:spPr>
        <p:txBody>
          <a:bodyPr>
            <a:normAutofit/>
          </a:bodyPr>
          <a:lstStyle/>
          <a:p>
            <a:r>
              <a:rPr lang="en-US" dirty="0" smtClean="0"/>
              <a:t>Forsyth, Ponce, “Computer Vision, A Modern Approach”, Chapter 17, pages 460-467</a:t>
            </a:r>
          </a:p>
          <a:p>
            <a:r>
              <a:rPr lang="en-US" dirty="0" smtClean="0"/>
              <a:t>Prof. Jose Vicente </a:t>
            </a:r>
            <a:r>
              <a:rPr lang="en-US" dirty="0" err="1" smtClean="0"/>
              <a:t>Manjon</a:t>
            </a:r>
            <a:r>
              <a:rPr lang="en-US" dirty="0" smtClean="0"/>
              <a:t> Herrera, “</a:t>
            </a:r>
            <a:r>
              <a:rPr lang="en-US" dirty="0" err="1" smtClean="0"/>
              <a:t>EMSeg.m</a:t>
            </a:r>
            <a:r>
              <a:rPr lang="en-US" dirty="0" smtClean="0"/>
              <a:t>” Source Code for </a:t>
            </a:r>
            <a:r>
              <a:rPr lang="en-US" dirty="0" err="1" smtClean="0"/>
              <a:t>Em</a:t>
            </a:r>
            <a:r>
              <a:rPr lang="en-US" dirty="0" smtClean="0"/>
              <a:t> algorithm in </a:t>
            </a:r>
            <a:r>
              <a:rPr lang="en-US" dirty="0" err="1" smtClean="0"/>
              <a:t>MatLab</a:t>
            </a:r>
            <a:r>
              <a:rPr lang="en-US" dirty="0" smtClean="0"/>
              <a:t>, </a:t>
            </a:r>
            <a:r>
              <a:rPr lang="en-US" dirty="0" smtClean="0">
                <a:hlinkClick r:id="rId2"/>
              </a:rPr>
              <a:t>Link</a:t>
            </a:r>
            <a:endParaRPr lang="en-US" dirty="0" smtClean="0"/>
          </a:p>
          <a:p>
            <a:r>
              <a:rPr lang="en-US" dirty="0" smtClean="0"/>
              <a:t>Dr. Mike Spann, “</a:t>
            </a:r>
            <a:r>
              <a:rPr lang="en-US" i="1" dirty="0" smtClean="0"/>
              <a:t>Image segmentation</a:t>
            </a:r>
            <a:r>
              <a:rPr lang="en-US" dirty="0" smtClean="0"/>
              <a:t>”, </a:t>
            </a:r>
            <a:r>
              <a:rPr lang="en-US" dirty="0" smtClean="0">
                <a:hlinkClick r:id="rId3"/>
              </a:rPr>
              <a:t>Power Point link</a:t>
            </a:r>
            <a:endParaRPr lang="en-US" dirty="0" smtClean="0"/>
          </a:p>
          <a:p>
            <a:r>
              <a:rPr lang="en-US" dirty="0" smtClean="0"/>
              <a:t>Yang Ran, “</a:t>
            </a:r>
            <a:r>
              <a:rPr lang="en-US" i="1" dirty="0" smtClean="0"/>
              <a:t>Expectation Maximization, </a:t>
            </a:r>
            <a:r>
              <a:rPr lang="en-US" altLang="zh-CN" i="1" dirty="0" smtClean="0">
                <a:ea typeface="宋体" pitchFamily="2" charset="-122"/>
              </a:rPr>
              <a:t>An Approach to Parameter Estimation”</a:t>
            </a:r>
            <a:r>
              <a:rPr lang="en-US" altLang="zh-CN" dirty="0" smtClean="0">
                <a:ea typeface="宋体" pitchFamily="2" charset="-122"/>
              </a:rPr>
              <a:t>, </a:t>
            </a:r>
            <a:r>
              <a:rPr lang="en-US" altLang="zh-CN" dirty="0" smtClean="0">
                <a:ea typeface="宋体" pitchFamily="2" charset="-122"/>
                <a:hlinkClick r:id="rId4"/>
              </a:rPr>
              <a:t>Power Point Link</a:t>
            </a:r>
            <a:endParaRPr lang="en-US" altLang="zh-CN" sz="4000" i="1" dirty="0" smtClean="0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 concepts (components)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846638"/>
          </a:xfrm>
        </p:spPr>
        <p:txBody>
          <a:bodyPr>
            <a:noAutofit/>
          </a:bodyPr>
          <a:lstStyle/>
          <a:p>
            <a:r>
              <a:rPr lang="en-US" dirty="0" smtClean="0"/>
              <a:t>For each pixel we get its feature vector </a:t>
            </a:r>
            <a:r>
              <a:rPr lang="el-GR" i="1" dirty="0" smtClean="0">
                <a:cs typeface="Times New Roman"/>
              </a:rPr>
              <a:t>χ</a:t>
            </a:r>
            <a:endParaRPr lang="en-US" i="1" dirty="0" smtClean="0">
              <a:cs typeface="Times New Roman"/>
            </a:endParaRPr>
          </a:p>
          <a:p>
            <a:r>
              <a:rPr lang="en-US" dirty="0" smtClean="0">
                <a:cs typeface="Times New Roman"/>
              </a:rPr>
              <a:t>Assume that the image is composed of </a:t>
            </a:r>
            <a:r>
              <a:rPr lang="en-US" i="1" dirty="0" smtClean="0">
                <a:cs typeface="Times New Roman"/>
              </a:rPr>
              <a:t>L</a:t>
            </a:r>
            <a:r>
              <a:rPr lang="en-US" dirty="0" smtClean="0">
                <a:cs typeface="Times New Roman"/>
              </a:rPr>
              <a:t> segments (labels), each having a set of parameters represented by </a:t>
            </a:r>
            <a:r>
              <a:rPr lang="el-GR" i="1" dirty="0" smtClean="0">
                <a:cs typeface="Times New Roman"/>
              </a:rPr>
              <a:t>θ</a:t>
            </a:r>
            <a:r>
              <a:rPr lang="en-US" i="1" baseline="-25000" dirty="0" smtClean="0">
                <a:cs typeface="Times New Roman"/>
              </a:rPr>
              <a:t>l</a:t>
            </a:r>
            <a:r>
              <a:rPr lang="en-US" dirty="0" smtClean="0">
                <a:cs typeface="Times New Roman"/>
              </a:rPr>
              <a:t>, where </a:t>
            </a:r>
            <a:r>
              <a:rPr lang="el-GR" i="1" dirty="0" smtClean="0">
                <a:cs typeface="Times New Roman"/>
              </a:rPr>
              <a:t>θ</a:t>
            </a:r>
            <a:r>
              <a:rPr lang="en-US" i="1" baseline="-25000" dirty="0" smtClean="0">
                <a:cs typeface="Times New Roman"/>
              </a:rPr>
              <a:t>l</a:t>
            </a:r>
            <a:r>
              <a:rPr lang="en-US" i="1" dirty="0" smtClean="0">
                <a:cs typeface="Times New Roman"/>
              </a:rPr>
              <a:t> = (</a:t>
            </a:r>
            <a:r>
              <a:rPr lang="el-GR" i="1" dirty="0" smtClean="0">
                <a:cs typeface="Times New Roman"/>
              </a:rPr>
              <a:t>μ</a:t>
            </a:r>
            <a:r>
              <a:rPr lang="en-US" i="1" baseline="-25000" dirty="0" smtClean="0">
                <a:cs typeface="Times New Roman"/>
              </a:rPr>
              <a:t>l </a:t>
            </a:r>
            <a:r>
              <a:rPr lang="en-US" i="1" dirty="0" smtClean="0">
                <a:cs typeface="Times New Roman"/>
              </a:rPr>
              <a:t>, </a:t>
            </a:r>
            <a:r>
              <a:rPr lang="el-GR" i="1" dirty="0" smtClean="0">
                <a:cs typeface="Times New Roman"/>
              </a:rPr>
              <a:t>Σ</a:t>
            </a:r>
            <a:r>
              <a:rPr lang="en-US" i="1" baseline="-25000" dirty="0" smtClean="0">
                <a:cs typeface="Times New Roman"/>
              </a:rPr>
              <a:t>l</a:t>
            </a:r>
            <a:r>
              <a:rPr lang="en-US" i="1" dirty="0" smtClean="0">
                <a:cs typeface="Times New Roman"/>
              </a:rPr>
              <a:t>) </a:t>
            </a:r>
            <a:r>
              <a:rPr lang="en-US" dirty="0" smtClean="0">
                <a:cs typeface="Times New Roman"/>
              </a:rPr>
              <a:t>(mean and variance)</a:t>
            </a:r>
          </a:p>
          <a:p>
            <a:pPr marL="342900" lvl="2" indent="-342900">
              <a:buFont typeface="Wingdings 2"/>
              <a:buChar char=""/>
            </a:pPr>
            <a:r>
              <a:rPr lang="en-GB" sz="3200" dirty="0" smtClean="0"/>
              <a:t>Within segment </a:t>
            </a:r>
            <a:r>
              <a:rPr lang="en-GB" sz="3200" i="1" dirty="0" smtClean="0"/>
              <a:t>l</a:t>
            </a:r>
            <a:r>
              <a:rPr lang="en-GB" sz="3200" dirty="0" smtClean="0"/>
              <a:t> the pixels (feature vectors) have a probability distribution represented by 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1028" name="Object 5"/>
          <p:cNvGraphicFramePr>
            <a:graphicFrameLocks noChangeAspect="1"/>
          </p:cNvGraphicFramePr>
          <p:nvPr/>
        </p:nvGraphicFramePr>
        <p:xfrm>
          <a:off x="762000" y="5257800"/>
          <a:ext cx="1524000" cy="609600"/>
        </p:xfrm>
        <a:graphic>
          <a:graphicData uri="http://schemas.openxmlformats.org/presentationml/2006/ole">
            <p:oleObj spid="_x0000_s1028" name="Equation" r:id="rId3" imgW="57132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 concepts (components) </a:t>
            </a:r>
            <a:r>
              <a:rPr lang="en-US" cap="none" dirty="0" smtClean="0"/>
              <a:t>cont…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1112838"/>
          </a:xfrm>
        </p:spPr>
        <p:txBody>
          <a:bodyPr>
            <a:noAutofit/>
          </a:bodyPr>
          <a:lstStyle/>
          <a:p>
            <a:r>
              <a:rPr lang="en-US" dirty="0" smtClean="0"/>
              <a:t>We assume that each image segment follows a Gaussian Mixture Model (GMM).</a:t>
            </a:r>
            <a:endParaRPr lang="en-US" dirty="0"/>
          </a:p>
        </p:txBody>
      </p:sp>
      <p:graphicFrame>
        <p:nvGraphicFramePr>
          <p:cNvPr id="1027" name="Object 2"/>
          <p:cNvGraphicFramePr>
            <a:graphicFrameLocks noChangeAspect="1"/>
          </p:cNvGraphicFramePr>
          <p:nvPr/>
        </p:nvGraphicFramePr>
        <p:xfrm>
          <a:off x="1066799" y="2590800"/>
          <a:ext cx="3422573" cy="609600"/>
        </p:xfrm>
        <a:graphic>
          <a:graphicData uri="http://schemas.openxmlformats.org/presentationml/2006/ole">
            <p:oleObj spid="_x0000_s3074" name="Equation" r:id="rId3" imgW="1638000" imgH="2919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 concepts (components) </a:t>
            </a:r>
            <a:r>
              <a:rPr lang="en-US" cap="none" dirty="0" smtClean="0"/>
              <a:t>cont…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1112838"/>
          </a:xfrm>
        </p:spPr>
        <p:txBody>
          <a:bodyPr>
            <a:noAutofit/>
          </a:bodyPr>
          <a:lstStyle/>
          <a:p>
            <a:r>
              <a:rPr lang="en-US" dirty="0" smtClean="0"/>
              <a:t>We assume that each image segment follows a Gaussian Mixture Model (GMM).</a:t>
            </a:r>
            <a:endParaRPr lang="en-US" dirty="0"/>
          </a:p>
        </p:txBody>
      </p:sp>
      <p:graphicFrame>
        <p:nvGraphicFramePr>
          <p:cNvPr id="1027" name="Object 2"/>
          <p:cNvGraphicFramePr>
            <a:graphicFrameLocks noChangeAspect="1"/>
          </p:cNvGraphicFramePr>
          <p:nvPr/>
        </p:nvGraphicFramePr>
        <p:xfrm>
          <a:off x="1066799" y="2590800"/>
          <a:ext cx="3422573" cy="609600"/>
        </p:xfrm>
        <a:graphic>
          <a:graphicData uri="http://schemas.openxmlformats.org/presentationml/2006/ole">
            <p:oleObj spid="_x0000_s5122" name="Equation" r:id="rId3" imgW="1638000" imgH="291960" progId="Equation.3">
              <p:embed/>
            </p:oleObj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1676400" y="3124200"/>
            <a:ext cx="3048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Line Callout 1 (Accent Bar) 6"/>
          <p:cNvSpPr/>
          <p:nvPr/>
        </p:nvSpPr>
        <p:spPr>
          <a:xfrm rot="5400000">
            <a:off x="2209800" y="3733800"/>
            <a:ext cx="762000" cy="4876800"/>
          </a:xfrm>
          <a:prstGeom prst="accentCallout1">
            <a:avLst>
              <a:gd name="adj1" fmla="val 89292"/>
              <a:gd name="adj2" fmla="val -1437"/>
              <a:gd name="adj3" fmla="val 65907"/>
              <a:gd name="adj4" fmla="val -348678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075" name="Object 2"/>
          <p:cNvGraphicFramePr>
            <a:graphicFrameLocks noChangeAspect="1"/>
          </p:cNvGraphicFramePr>
          <p:nvPr/>
        </p:nvGraphicFramePr>
        <p:xfrm>
          <a:off x="381000" y="5943600"/>
          <a:ext cx="4435475" cy="490537"/>
        </p:xfrm>
        <a:graphic>
          <a:graphicData uri="http://schemas.openxmlformats.org/presentationml/2006/ole">
            <p:oleObj spid="_x0000_s5123" name="Equation" r:id="rId4" imgW="1955520" imgH="21564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 concepts (components) </a:t>
            </a:r>
            <a:r>
              <a:rPr lang="en-US" cap="none" dirty="0" smtClean="0"/>
              <a:t>cont…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1112838"/>
          </a:xfrm>
        </p:spPr>
        <p:txBody>
          <a:bodyPr>
            <a:noAutofit/>
          </a:bodyPr>
          <a:lstStyle/>
          <a:p>
            <a:r>
              <a:rPr lang="en-US" dirty="0" smtClean="0"/>
              <a:t>We assume that each image segment follows a Gaussian Mixture Model (GMM).</a:t>
            </a:r>
            <a:endParaRPr lang="en-US" dirty="0"/>
          </a:p>
        </p:txBody>
      </p:sp>
      <p:graphicFrame>
        <p:nvGraphicFramePr>
          <p:cNvPr id="1027" name="Object 2"/>
          <p:cNvGraphicFramePr>
            <a:graphicFrameLocks noChangeAspect="1"/>
          </p:cNvGraphicFramePr>
          <p:nvPr/>
        </p:nvGraphicFramePr>
        <p:xfrm>
          <a:off x="1066799" y="2590800"/>
          <a:ext cx="3422573" cy="609600"/>
        </p:xfrm>
        <a:graphic>
          <a:graphicData uri="http://schemas.openxmlformats.org/presentationml/2006/ole">
            <p:oleObj spid="_x0000_s6146" name="Equation" r:id="rId3" imgW="1638000" imgH="291960" progId="Equation.3">
              <p:embed/>
            </p:oleObj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1676400" y="3124200"/>
            <a:ext cx="3048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Line Callout 1 (Accent Bar) 6"/>
          <p:cNvSpPr/>
          <p:nvPr/>
        </p:nvSpPr>
        <p:spPr>
          <a:xfrm rot="5400000">
            <a:off x="2209800" y="3733800"/>
            <a:ext cx="762000" cy="4876800"/>
          </a:xfrm>
          <a:prstGeom prst="accentCallout1">
            <a:avLst>
              <a:gd name="adj1" fmla="val 89292"/>
              <a:gd name="adj2" fmla="val -1437"/>
              <a:gd name="adj3" fmla="val 65907"/>
              <a:gd name="adj4" fmla="val -348678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075" name="Object 2"/>
          <p:cNvGraphicFramePr>
            <a:graphicFrameLocks noChangeAspect="1"/>
          </p:cNvGraphicFramePr>
          <p:nvPr/>
        </p:nvGraphicFramePr>
        <p:xfrm>
          <a:off x="381000" y="5943600"/>
          <a:ext cx="4435475" cy="490537"/>
        </p:xfrm>
        <a:graphic>
          <a:graphicData uri="http://schemas.openxmlformats.org/presentationml/2006/ole">
            <p:oleObj spid="_x0000_s6147" name="Equation" r:id="rId4" imgW="1955520" imgH="215640" progId="Equation.3">
              <p:embed/>
            </p:oleObj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3048000" y="3124200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Line Callout 1 (Accent Bar) 10"/>
          <p:cNvSpPr/>
          <p:nvPr/>
        </p:nvSpPr>
        <p:spPr>
          <a:xfrm rot="5400000">
            <a:off x="1562100" y="4229100"/>
            <a:ext cx="1219200" cy="1600200"/>
          </a:xfrm>
          <a:prstGeom prst="accentCallout1">
            <a:avLst>
              <a:gd name="adj1" fmla="val 78311"/>
              <a:gd name="adj2" fmla="val -1436"/>
              <a:gd name="adj3" fmla="val -12712"/>
              <a:gd name="adj4" fmla="val -107197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vert270" rtlCol="0" anchor="t" anchorCtr="0"/>
          <a:lstStyle/>
          <a:p>
            <a:pPr algn="ctr"/>
            <a:r>
              <a:rPr lang="en-US" dirty="0" smtClean="0">
                <a:solidFill>
                  <a:schemeClr val="tx2"/>
                </a:solidFill>
              </a:rPr>
              <a:t>Mixing Weighs, which sum to 1</a:t>
            </a:r>
            <a:endParaRPr lang="en-US" dirty="0">
              <a:solidFill>
                <a:schemeClr val="tx2"/>
              </a:solidFill>
            </a:endParaRPr>
          </a:p>
        </p:txBody>
      </p:sp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1524000" y="4953000"/>
          <a:ext cx="1238250" cy="527050"/>
        </p:xfrm>
        <a:graphic>
          <a:graphicData uri="http://schemas.openxmlformats.org/presentationml/2006/ole">
            <p:oleObj spid="_x0000_s6148" name="Equation" r:id="rId5" imgW="685800" imgH="2919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 concepts (components) </a:t>
            </a:r>
            <a:r>
              <a:rPr lang="en-US" cap="none" dirty="0" smtClean="0"/>
              <a:t>cont…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1112838"/>
          </a:xfrm>
        </p:spPr>
        <p:txBody>
          <a:bodyPr>
            <a:noAutofit/>
          </a:bodyPr>
          <a:lstStyle/>
          <a:p>
            <a:r>
              <a:rPr lang="en-US" dirty="0" smtClean="0"/>
              <a:t>We assume that each image segment follows a Gaussian Mixture Model (GMM).</a:t>
            </a:r>
            <a:endParaRPr lang="en-US" dirty="0"/>
          </a:p>
        </p:txBody>
      </p:sp>
      <p:graphicFrame>
        <p:nvGraphicFramePr>
          <p:cNvPr id="1027" name="Object 2"/>
          <p:cNvGraphicFramePr>
            <a:graphicFrameLocks noChangeAspect="1"/>
          </p:cNvGraphicFramePr>
          <p:nvPr/>
        </p:nvGraphicFramePr>
        <p:xfrm>
          <a:off x="1066799" y="2590800"/>
          <a:ext cx="3422573" cy="609600"/>
        </p:xfrm>
        <a:graphic>
          <a:graphicData uri="http://schemas.openxmlformats.org/presentationml/2006/ole">
            <p:oleObj spid="_x0000_s7170" name="Equation" r:id="rId3" imgW="1638000" imgH="291960" progId="Equation.3">
              <p:embed/>
            </p:oleObj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1676400" y="3124200"/>
            <a:ext cx="3048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Line Callout 1 (Accent Bar) 6"/>
          <p:cNvSpPr/>
          <p:nvPr/>
        </p:nvSpPr>
        <p:spPr>
          <a:xfrm rot="5400000">
            <a:off x="2209800" y="3733800"/>
            <a:ext cx="762000" cy="4876800"/>
          </a:xfrm>
          <a:prstGeom prst="accentCallout1">
            <a:avLst>
              <a:gd name="adj1" fmla="val 89292"/>
              <a:gd name="adj2" fmla="val -1437"/>
              <a:gd name="adj3" fmla="val 65907"/>
              <a:gd name="adj4" fmla="val -348678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075" name="Object 2"/>
          <p:cNvGraphicFramePr>
            <a:graphicFrameLocks noChangeAspect="1"/>
          </p:cNvGraphicFramePr>
          <p:nvPr/>
        </p:nvGraphicFramePr>
        <p:xfrm>
          <a:off x="381000" y="5943600"/>
          <a:ext cx="4435475" cy="490537"/>
        </p:xfrm>
        <a:graphic>
          <a:graphicData uri="http://schemas.openxmlformats.org/presentationml/2006/ole">
            <p:oleObj spid="_x0000_s7171" name="Equation" r:id="rId4" imgW="1955520" imgH="215640" progId="Equation.3">
              <p:embed/>
            </p:oleObj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3048000" y="3124200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Line Callout 1 (Accent Bar) 10"/>
          <p:cNvSpPr/>
          <p:nvPr/>
        </p:nvSpPr>
        <p:spPr>
          <a:xfrm rot="5400000">
            <a:off x="1562100" y="4229100"/>
            <a:ext cx="1219200" cy="1600200"/>
          </a:xfrm>
          <a:prstGeom prst="accentCallout1">
            <a:avLst>
              <a:gd name="adj1" fmla="val 78311"/>
              <a:gd name="adj2" fmla="val -1436"/>
              <a:gd name="adj3" fmla="val -12712"/>
              <a:gd name="adj4" fmla="val -107197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vert270" rtlCol="0" anchor="t" anchorCtr="0"/>
          <a:lstStyle/>
          <a:p>
            <a:pPr algn="ctr"/>
            <a:r>
              <a:rPr lang="en-US" dirty="0" smtClean="0">
                <a:solidFill>
                  <a:schemeClr val="tx2"/>
                </a:solidFill>
              </a:rPr>
              <a:t>Mixing Weighs, which sum to 1</a:t>
            </a:r>
            <a:endParaRPr lang="en-US" dirty="0">
              <a:solidFill>
                <a:schemeClr val="tx2"/>
              </a:solidFill>
            </a:endParaRPr>
          </a:p>
        </p:txBody>
      </p:sp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1524000" y="4953000"/>
          <a:ext cx="1238250" cy="527050"/>
        </p:xfrm>
        <a:graphic>
          <a:graphicData uri="http://schemas.openxmlformats.org/presentationml/2006/ole">
            <p:oleObj spid="_x0000_s7172" name="Equation" r:id="rId5" imgW="685800" imgH="291960" progId="Equation.3">
              <p:embed/>
            </p:oleObj>
          </a:graphicData>
        </a:graphic>
      </p:graphicFrame>
      <p:cxnSp>
        <p:nvCxnSpPr>
          <p:cNvPr id="15" name="Straight Connector 14"/>
          <p:cNvCxnSpPr/>
          <p:nvPr/>
        </p:nvCxnSpPr>
        <p:spPr>
          <a:xfrm>
            <a:off x="3352800" y="3124200"/>
            <a:ext cx="10668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Line Callout 1 (Accent Bar) 15"/>
          <p:cNvSpPr/>
          <p:nvPr/>
        </p:nvSpPr>
        <p:spPr>
          <a:xfrm rot="5400000">
            <a:off x="5448300" y="1562100"/>
            <a:ext cx="1219200" cy="5867400"/>
          </a:xfrm>
          <a:prstGeom prst="accentCallout1">
            <a:avLst>
              <a:gd name="adj1" fmla="val 53143"/>
              <a:gd name="adj2" fmla="val -451"/>
              <a:gd name="adj3" fmla="val 88675"/>
              <a:gd name="adj4" fmla="val -61978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vert270" rtlCol="0" anchor="t"/>
          <a:lstStyle/>
          <a:p>
            <a:pPr algn="ctr"/>
            <a:r>
              <a:rPr lang="en-US" dirty="0" smtClean="0"/>
              <a:t>Each component density is the usual Gaussian</a:t>
            </a:r>
            <a:endParaRPr lang="en-US" dirty="0"/>
          </a:p>
        </p:txBody>
      </p:sp>
      <p:graphicFrame>
        <p:nvGraphicFramePr>
          <p:cNvPr id="5126" name="Object 3"/>
          <p:cNvGraphicFramePr>
            <a:graphicFrameLocks noChangeAspect="1"/>
          </p:cNvGraphicFramePr>
          <p:nvPr/>
        </p:nvGraphicFramePr>
        <p:xfrm>
          <a:off x="3200400" y="4267200"/>
          <a:ext cx="5715000" cy="693541"/>
        </p:xfrm>
        <a:graphic>
          <a:graphicData uri="http://schemas.openxmlformats.org/presentationml/2006/ole">
            <p:oleObj spid="_x0000_s7173" name="Equation" r:id="rId6" imgW="3555720" imgH="431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 concepts (goal?)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want to determine the following</a:t>
            </a:r>
          </a:p>
          <a:p>
            <a:pPr lvl="1"/>
            <a:r>
              <a:rPr lang="en-US" dirty="0" smtClean="0"/>
              <a:t>The parameters of each </a:t>
            </a:r>
            <a:r>
              <a:rPr lang="el-GR" i="1" dirty="0" smtClean="0">
                <a:cs typeface="Times New Roman"/>
              </a:rPr>
              <a:t>θ</a:t>
            </a:r>
            <a:r>
              <a:rPr lang="en-US" i="1" baseline="-25000" dirty="0" smtClean="0">
                <a:cs typeface="Times New Roman"/>
              </a:rPr>
              <a:t>l</a:t>
            </a:r>
            <a:r>
              <a:rPr lang="en-US" i="1" dirty="0" smtClean="0">
                <a:cs typeface="Times New Roman"/>
              </a:rPr>
              <a:t>.</a:t>
            </a:r>
            <a:endParaRPr lang="en-US" i="1" baseline="-25000" dirty="0" smtClean="0">
              <a:cs typeface="Times New Roman"/>
            </a:endParaRPr>
          </a:p>
          <a:p>
            <a:pPr lvl="1"/>
            <a:r>
              <a:rPr lang="en-US" dirty="0" smtClean="0">
                <a:cs typeface="Times New Roman"/>
              </a:rPr>
              <a:t>The mixing </a:t>
            </a:r>
            <a:r>
              <a:rPr lang="en-US" dirty="0" smtClean="0">
                <a:cs typeface="Times New Roman"/>
              </a:rPr>
              <a:t>weights </a:t>
            </a:r>
            <a:r>
              <a:rPr lang="el-GR" i="1" dirty="0" smtClean="0">
                <a:cs typeface="Times New Roman"/>
              </a:rPr>
              <a:t>α</a:t>
            </a:r>
            <a:r>
              <a:rPr lang="en-US" i="1" baseline="-25000" dirty="0" smtClean="0">
                <a:cs typeface="Times New Roman"/>
              </a:rPr>
              <a:t>l</a:t>
            </a:r>
            <a:r>
              <a:rPr lang="en-US" i="1" dirty="0" smtClean="0">
                <a:cs typeface="Times New Roman"/>
              </a:rPr>
              <a:t>.</a:t>
            </a:r>
            <a:endParaRPr lang="en-US" i="1" baseline="-25000" dirty="0" smtClean="0">
              <a:cs typeface="Times New Roman"/>
            </a:endParaRPr>
          </a:p>
          <a:p>
            <a:pPr lvl="1"/>
            <a:r>
              <a:rPr lang="en-US" dirty="0" smtClean="0">
                <a:cs typeface="Times New Roman"/>
              </a:rPr>
              <a:t>Which</a:t>
            </a:r>
            <a:r>
              <a:rPr lang="en-US" i="1" dirty="0" smtClean="0">
                <a:cs typeface="Times New Roman"/>
              </a:rPr>
              <a:t> </a:t>
            </a:r>
            <a:r>
              <a:rPr lang="en-US" dirty="0" smtClean="0">
                <a:cs typeface="Times New Roman"/>
              </a:rPr>
              <a:t>segment did the pixel originate from.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553</TotalTime>
  <Words>1168</Words>
  <Application>Microsoft Office PowerPoint</Application>
  <PresentationFormat>On-screen Show (4:3)</PresentationFormat>
  <Paragraphs>126</Paragraphs>
  <Slides>31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Trek</vt:lpstr>
      <vt:lpstr>Equation</vt:lpstr>
      <vt:lpstr>Image segmentation using  expectation maximization</vt:lpstr>
      <vt:lpstr>Image segmentation</vt:lpstr>
      <vt:lpstr>Expectation Maximization (em)</vt:lpstr>
      <vt:lpstr>EM concepts (components)</vt:lpstr>
      <vt:lpstr>EM concepts (components) cont…</vt:lpstr>
      <vt:lpstr>EM concepts (components) cont…</vt:lpstr>
      <vt:lpstr>EM concepts (components) cont…</vt:lpstr>
      <vt:lpstr>EM concepts (components) cont…</vt:lpstr>
      <vt:lpstr>EM concepts (goal?)</vt:lpstr>
      <vt:lpstr>Em concepts (intuition?)</vt:lpstr>
      <vt:lpstr>EM Concepts (Missing Data Problem)</vt:lpstr>
      <vt:lpstr>EM concepts (incomplete data)</vt:lpstr>
      <vt:lpstr>EM implementation</vt:lpstr>
      <vt:lpstr>EM Implementation (E-step)</vt:lpstr>
      <vt:lpstr>EM Implementation (M-step)</vt:lpstr>
      <vt:lpstr>EM Implementation (2-step process)</vt:lpstr>
      <vt:lpstr>EM Converges?</vt:lpstr>
      <vt:lpstr>Results</vt:lpstr>
      <vt:lpstr>Results</vt:lpstr>
      <vt:lpstr>Example (tree)</vt:lpstr>
      <vt:lpstr>Example (tree) cont…</vt:lpstr>
      <vt:lpstr>Example (tree) cont…</vt:lpstr>
      <vt:lpstr>Example cont…</vt:lpstr>
      <vt:lpstr>Example (tree) Thoughts…</vt:lpstr>
      <vt:lpstr>Example (Scale)</vt:lpstr>
      <vt:lpstr>Example (scale) cont…</vt:lpstr>
      <vt:lpstr>Example (scale) cont…</vt:lpstr>
      <vt:lpstr>Example (scale) cont….</vt:lpstr>
      <vt:lpstr>Example (scale) Thoughts…</vt:lpstr>
      <vt:lpstr>Conclusion</vt:lpstr>
      <vt:lpstr>references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Image segmentation using  expectation maximization</dc:title>
  <dc:creator>Tony</dc:creator>
  <cp:lastModifiedBy>Tony</cp:lastModifiedBy>
  <cp:revision>60</cp:revision>
  <dcterms:created xsi:type="dcterms:W3CDTF">2008-11-11T23:07:05Z</dcterms:created>
  <dcterms:modified xsi:type="dcterms:W3CDTF">2008-11-16T07:06:36Z</dcterms:modified>
</cp:coreProperties>
</file>